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69" r:id="rId5"/>
    <p:sldId id="259" r:id="rId6"/>
    <p:sldId id="261" r:id="rId7"/>
    <p:sldId id="260" r:id="rId8"/>
    <p:sldId id="272" r:id="rId9"/>
    <p:sldId id="270" r:id="rId10"/>
    <p:sldId id="262" r:id="rId11"/>
    <p:sldId id="263" r:id="rId12"/>
    <p:sldId id="264" r:id="rId13"/>
    <p:sldId id="265" r:id="rId14"/>
    <p:sldId id="271" r:id="rId15"/>
    <p:sldId id="266" r:id="rId16"/>
  </p:sldIdLst>
  <p:sldSz cx="18288000" cy="10287000"/>
  <p:notesSz cx="6858000" cy="9144000"/>
  <p:embeddedFontLst>
    <p:embeddedFont>
      <p:font typeface="Oswald" charset="-52"/>
      <p:regular r:id="rId19"/>
    </p:embeddedFont>
    <p:embeddedFont>
      <p:font typeface="Lato Italics" charset="0"/>
      <p:regular r:id="rId20"/>
    </p:embeddedFont>
    <p:embeddedFont>
      <p:font typeface="Lato" charset="0"/>
      <p:regular r:id="rId21"/>
    </p:embeddedFont>
    <p:embeddedFont>
      <p:font typeface="Calibri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6" autoAdjust="0"/>
    <p:restoredTop sz="94622" autoAdjust="0"/>
  </p:normalViewPr>
  <p:slideViewPr>
    <p:cSldViewPr>
      <p:cViewPr>
        <p:scale>
          <a:sx n="50" d="100"/>
          <a:sy n="50" d="100"/>
        </p:scale>
        <p:origin x="-1242" y="-8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933D09-52F5-43AB-981B-5AC66670C990}" type="datetimeFigureOut">
              <a:rPr lang="uk-UA" smtClean="0"/>
              <a:t>26.05.2022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uk-UA" smtClean="0"/>
              <a:t>2</a:t>
            </a:r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4E0DD-6223-4461-8470-44C0387E6B3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2903615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gif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6A8CF0-4363-4E02-9BA7-CAF1E1C85C1B}" type="datetimeFigureOut">
              <a:rPr lang="uk-UA" smtClean="0"/>
              <a:t>26.05.2022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uk-UA" smtClean="0"/>
              <a:t>2</a:t>
            </a:r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F2389-DB74-49A6-AFC7-38425E9B758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1332777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6F2389-DB74-49A6-AFC7-38425E9B758C}" type="slidenum">
              <a:rPr lang="uk-UA" smtClean="0"/>
              <a:t>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2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03265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6F2389-DB74-49A6-AFC7-38425E9B758C}" type="slidenum">
              <a:rPr lang="uk-UA" smtClean="0"/>
              <a:t>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2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83675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6F2389-DB74-49A6-AFC7-38425E9B758C}" type="slidenum">
              <a:rPr lang="uk-UA" smtClean="0"/>
              <a:t>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2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37991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6F2389-DB74-49A6-AFC7-38425E9B758C}" type="slidenum">
              <a:rPr lang="uk-UA" smtClean="0"/>
              <a:t>8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2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37991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AA71E-025C-4C90-994B-7E952DFB9E21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9AA03-6483-4D1D-8B91-BDFDAA3A28DF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4DD01-7D25-4DEF-8B3C-06CAB82677F2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E213-BADF-4275-9717-C4E49AB656CF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BDB01-0B7D-47FD-B623-2ACF6CDA4992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631FB-2087-438D-A11B-F86F419B3CC3}" type="datetime1">
              <a:rPr lang="en-US" smtClean="0"/>
              <a:t>5/27/2022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8DCE4-D407-48CF-B5E9-E853B779B8AB}" type="datetime1">
              <a:rPr lang="en-US" smtClean="0"/>
              <a:t>5/27/2022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0466-F96A-4310-A0E2-C0B8E626095B}" type="datetime1">
              <a:rPr lang="en-US" smtClean="0"/>
              <a:t>5/27/2022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5F504-743A-46C7-AA21-54FEA23B1716}" type="datetime1">
              <a:rPr lang="en-US" smtClean="0"/>
              <a:t>5/27/2022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6218-7CB5-4B40-8E54-3C6BC49E4E9C}" type="datetime1">
              <a:rPr lang="en-US" smtClean="0"/>
              <a:t>5/27/2022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70C6-EF71-4098-8C75-26AF0D6B212B}" type="datetime1">
              <a:rPr lang="en-US" smtClean="0"/>
              <a:t>5/27/2022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1D424-D244-44DC-BDD9-4B33AFEBA983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52964" y="-250433"/>
            <a:ext cx="5507101" cy="10777614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5154135" y="1104900"/>
            <a:ext cx="10165783" cy="5983280"/>
            <a:chOff x="-2" y="772160"/>
            <a:chExt cx="13554377" cy="7977707"/>
          </a:xfrm>
        </p:grpSpPr>
        <p:sp>
          <p:nvSpPr>
            <p:cNvPr id="4" name="AutoShape 4"/>
            <p:cNvSpPr/>
            <p:nvPr/>
          </p:nvSpPr>
          <p:spPr>
            <a:xfrm>
              <a:off x="-2" y="7507676"/>
              <a:ext cx="13554377" cy="1211752"/>
            </a:xfrm>
            <a:prstGeom prst="rect">
              <a:avLst/>
            </a:prstGeom>
            <a:solidFill>
              <a:srgbClr val="C29A7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473781" y="772160"/>
              <a:ext cx="11034902" cy="6241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319"/>
                </a:lnSpc>
              </a:pPr>
              <a:r>
                <a:rPr lang="uk-UA" sz="6100" spc="183" dirty="0" smtClean="0">
                  <a:solidFill>
                    <a:srgbClr val="C29A74"/>
                  </a:solidFill>
                  <a:latin typeface="Oswald"/>
                </a:rPr>
                <a:t>ЗАСТОСУВАННЯ ПРОЦЕДУРНОЇ ГЕНЕРАЦІЇ ДЛЯ СТВОРЕННЯ ДВОВИМІРНИХ ІГРОВИХ ПРОСТОРІВ</a:t>
              </a:r>
              <a:endParaRPr lang="en-US" sz="6100" spc="183" dirty="0">
                <a:solidFill>
                  <a:srgbClr val="C29A74"/>
                </a:solidFill>
                <a:latin typeface="Oswa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473783" y="8031722"/>
              <a:ext cx="11856434" cy="7181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112" dirty="0" err="1">
                  <a:solidFill>
                    <a:srgbClr val="FBFDF4"/>
                  </a:solidFill>
                  <a:latin typeface="Lato Italics"/>
                </a:rPr>
                <a:t>Виконав</a:t>
              </a:r>
              <a:r>
                <a:rPr lang="en-US" sz="2800" spc="112" dirty="0">
                  <a:solidFill>
                    <a:srgbClr val="FBFDF4"/>
                  </a:solidFill>
                  <a:latin typeface="Lato Italics"/>
                </a:rPr>
                <a:t>: ГРИГОРОВИЧ </a:t>
              </a:r>
              <a:r>
                <a:rPr lang="en-US" sz="2800" spc="112" dirty="0" err="1">
                  <a:solidFill>
                    <a:srgbClr val="FBFDF4"/>
                  </a:solidFill>
                  <a:latin typeface="Lato Italics"/>
                </a:rPr>
                <a:t>Олег</a:t>
              </a:r>
              <a:r>
                <a:rPr lang="en-US" sz="2800" spc="112" dirty="0">
                  <a:solidFill>
                    <a:srgbClr val="FBFDF4"/>
                  </a:solidFill>
                  <a:latin typeface="Lato Italics"/>
                </a:rPr>
                <a:t> </a:t>
              </a:r>
              <a:r>
                <a:rPr lang="en-US" sz="2800" spc="112" dirty="0" err="1">
                  <a:solidFill>
                    <a:srgbClr val="FBFDF4"/>
                  </a:solidFill>
                  <a:latin typeface="Lato Italics"/>
                </a:rPr>
                <a:t>Андрійович</a:t>
              </a:r>
              <a:endParaRPr lang="en-US" sz="2800" spc="112" dirty="0">
                <a:solidFill>
                  <a:srgbClr val="FBFDF4"/>
                </a:solidFill>
                <a:latin typeface="Lato Italics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218393" y="7353300"/>
            <a:ext cx="10037266" cy="2885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sz="3000" spc="30" dirty="0" err="1">
                <a:solidFill>
                  <a:srgbClr val="000000"/>
                </a:solidFill>
                <a:latin typeface="Lato"/>
              </a:rPr>
              <a:t>Науковий</a:t>
            </a:r>
            <a:r>
              <a:rPr lang="en-US" sz="30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3000" spc="30" dirty="0" err="1">
                <a:solidFill>
                  <a:srgbClr val="000000"/>
                </a:solidFill>
                <a:latin typeface="Lato"/>
              </a:rPr>
              <a:t>керівник</a:t>
            </a:r>
            <a:r>
              <a:rPr lang="en-US" sz="3000" spc="30" dirty="0">
                <a:solidFill>
                  <a:srgbClr val="000000"/>
                </a:solidFill>
                <a:latin typeface="Lato"/>
              </a:rPr>
              <a:t>: </a:t>
            </a:r>
            <a:r>
              <a:rPr lang="en-US" sz="3000" spc="30" dirty="0" err="1">
                <a:solidFill>
                  <a:srgbClr val="000000"/>
                </a:solidFill>
                <a:latin typeface="Lato"/>
              </a:rPr>
              <a:t>доцент</a:t>
            </a:r>
            <a:endParaRPr lang="en-US" sz="3000" spc="30" dirty="0">
              <a:solidFill>
                <a:srgbClr val="000000"/>
              </a:solidFill>
              <a:latin typeface="Lato"/>
            </a:endParaRPr>
          </a:p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en-US" sz="3000" spc="30" dirty="0">
                <a:solidFill>
                  <a:srgbClr val="000000"/>
                </a:solidFill>
                <a:latin typeface="Lato"/>
              </a:rPr>
              <a:t>ІВАНОВ </a:t>
            </a:r>
            <a:r>
              <a:rPr lang="en-US" sz="3000" spc="30" dirty="0" err="1">
                <a:solidFill>
                  <a:srgbClr val="000000"/>
                </a:solidFill>
                <a:latin typeface="Lato"/>
              </a:rPr>
              <a:t>Євгеній</a:t>
            </a:r>
            <a:r>
              <a:rPr lang="en-US" sz="30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3000" spc="30" dirty="0" err="1" smtClean="0">
                <a:solidFill>
                  <a:srgbClr val="000000"/>
                </a:solidFill>
                <a:latin typeface="Lato"/>
              </a:rPr>
              <a:t>Олександрович</a:t>
            </a:r>
            <a:endParaRPr lang="uk-UA" sz="3000" spc="30" dirty="0" smtClean="0">
              <a:solidFill>
                <a:srgbClr val="000000"/>
              </a:solidFill>
              <a:latin typeface="Lato"/>
            </a:endParaRPr>
          </a:p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uk-UA" sz="3000" spc="30" dirty="0" smtClean="0">
                <a:solidFill>
                  <a:srgbClr val="000000"/>
                </a:solidFill>
                <a:latin typeface="Lato"/>
              </a:rPr>
              <a:t/>
            </a:r>
            <a:br>
              <a:rPr lang="uk-UA" sz="3000" spc="30" dirty="0" smtClean="0">
                <a:solidFill>
                  <a:srgbClr val="000000"/>
                </a:solidFill>
                <a:latin typeface="Lato"/>
              </a:rPr>
            </a:br>
            <a:r>
              <a:rPr lang="uk-UA" sz="3000" spc="30" dirty="0" smtClean="0">
                <a:solidFill>
                  <a:srgbClr val="000000"/>
                </a:solidFill>
                <a:latin typeface="Lato"/>
              </a:rPr>
              <a:t>Кафедра Інтелектуальних Програмних Систем</a:t>
            </a:r>
          </a:p>
          <a:p>
            <a:pPr algn="ctr">
              <a:lnSpc>
                <a:spcPts val="4500"/>
              </a:lnSpc>
              <a:spcBef>
                <a:spcPct val="0"/>
              </a:spcBef>
            </a:pPr>
            <a:r>
              <a:rPr lang="uk-UA" sz="3000" spc="30" dirty="0" smtClean="0">
                <a:solidFill>
                  <a:srgbClr val="000000"/>
                </a:solidFill>
                <a:latin typeface="Lato"/>
              </a:rPr>
              <a:t>Факультет </a:t>
            </a:r>
            <a:r>
              <a:rPr lang="uk-UA" sz="3000" spc="30" dirty="0">
                <a:solidFill>
                  <a:srgbClr val="000000"/>
                </a:solidFill>
                <a:latin typeface="Lato"/>
              </a:rPr>
              <a:t>К</a:t>
            </a:r>
            <a:r>
              <a:rPr lang="uk-UA" sz="3000" spc="30" dirty="0" smtClean="0">
                <a:solidFill>
                  <a:srgbClr val="000000"/>
                </a:solidFill>
                <a:latin typeface="Lato"/>
              </a:rPr>
              <a:t>омп’ютерних Наук та Кібернетики</a:t>
            </a:r>
            <a:endParaRPr lang="uk-UA" sz="3000" spc="30" dirty="0" smtClean="0">
              <a:solidFill>
                <a:srgbClr val="000000"/>
              </a:solidFill>
              <a:latin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11990589" y="4004552"/>
            <a:ext cx="10811317" cy="2277896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sp>
        <p:nvSpPr>
          <p:cNvPr id="4" name="TextBox 4"/>
          <p:cNvSpPr txBox="1"/>
          <p:nvPr/>
        </p:nvSpPr>
        <p:spPr>
          <a:xfrm rot="5400000">
            <a:off x="13183055" y="4708446"/>
            <a:ext cx="8200117" cy="870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599" spc="447" dirty="0" smtClean="0">
                <a:solidFill>
                  <a:srgbClr val="FBFDF4"/>
                </a:solidFill>
                <a:latin typeface="Oswald"/>
              </a:rPr>
              <a:t>ПРОТОТИП</a:t>
            </a:r>
            <a:r>
              <a:rPr lang="uk-UA" sz="5599" spc="447" dirty="0" smtClean="0">
                <a:solidFill>
                  <a:srgbClr val="FBFDF4"/>
                </a:solidFill>
                <a:latin typeface="Oswald"/>
              </a:rPr>
              <a:t> </a:t>
            </a:r>
            <a:r>
              <a:rPr lang="en-US" sz="5599" spc="447" dirty="0" smtClean="0">
                <a:solidFill>
                  <a:srgbClr val="FBFDF4"/>
                </a:solidFill>
                <a:latin typeface="Oswald"/>
              </a:rPr>
              <a:t>У </a:t>
            </a:r>
            <a:r>
              <a:rPr lang="en-US" sz="5599" spc="447" dirty="0">
                <a:solidFill>
                  <a:srgbClr val="FBFDF4"/>
                </a:solidFill>
                <a:latin typeface="Oswald"/>
              </a:rPr>
              <a:t>РОБОТІ</a:t>
            </a: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009251"/>
            <a:ext cx="14698063" cy="826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+mj-lt"/>
              </a:rPr>
              <a:t>10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00600" y="9226941"/>
            <a:ext cx="62484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400" dirty="0" smtClean="0"/>
              <a:t>Процедурна генерація з застосуванням  асинхронних клітинних автоматів (покращена)</a:t>
            </a:r>
            <a:endParaRPr lang="uk-UA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11990589" y="4004552"/>
            <a:ext cx="10811317" cy="2277896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sp>
        <p:nvSpPr>
          <p:cNvPr id="4" name="TextBox 4"/>
          <p:cNvSpPr txBox="1"/>
          <p:nvPr/>
        </p:nvSpPr>
        <p:spPr>
          <a:xfrm rot="5400000">
            <a:off x="13183055" y="4708446"/>
            <a:ext cx="8200117" cy="870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599" spc="447" dirty="0" smtClean="0">
                <a:solidFill>
                  <a:srgbClr val="FBFDF4"/>
                </a:solidFill>
                <a:latin typeface="Oswald"/>
              </a:rPr>
              <a:t>ПРОТОТИП </a:t>
            </a:r>
            <a:r>
              <a:rPr lang="uk-UA" sz="5599" spc="447" dirty="0" smtClean="0">
                <a:solidFill>
                  <a:srgbClr val="FBFDF4"/>
                </a:solidFill>
                <a:latin typeface="Oswald"/>
              </a:rPr>
              <a:t>У</a:t>
            </a:r>
            <a:r>
              <a:rPr lang="en-US" sz="5599" spc="447" dirty="0" smtClean="0">
                <a:solidFill>
                  <a:srgbClr val="FBFDF4"/>
                </a:solidFill>
                <a:latin typeface="Oswald"/>
              </a:rPr>
              <a:t> </a:t>
            </a:r>
            <a:r>
              <a:rPr lang="en-US" sz="5599" spc="447" dirty="0">
                <a:solidFill>
                  <a:srgbClr val="FBFDF4"/>
                </a:solidFill>
                <a:latin typeface="Oswald"/>
              </a:rPr>
              <a:t>РОБОТІ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9754"/>
            <a:ext cx="14901540" cy="7987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+mj-lt"/>
              </a:rPr>
              <a:t>11</a:t>
            </a:r>
            <a:endParaRPr lang="en-US" sz="2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62400" y="9226940"/>
            <a:ext cx="929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400" dirty="0" smtClean="0"/>
              <a:t>Процедурна генерація з застосуванням  асинхронних клітинних автоматів (інші сутності, більший розмір поля)</a:t>
            </a:r>
            <a:endParaRPr lang="uk-UA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11990589" y="4004552"/>
            <a:ext cx="10811317" cy="2277896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sp>
        <p:nvSpPr>
          <p:cNvPr id="4" name="TextBox 4"/>
          <p:cNvSpPr txBox="1"/>
          <p:nvPr/>
        </p:nvSpPr>
        <p:spPr>
          <a:xfrm rot="5400000">
            <a:off x="13183055" y="4708446"/>
            <a:ext cx="8200117" cy="870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599" spc="447" dirty="0" smtClean="0">
                <a:solidFill>
                  <a:srgbClr val="FBFDF4"/>
                </a:solidFill>
                <a:latin typeface="Oswald"/>
              </a:rPr>
              <a:t>ПРОТОТИП </a:t>
            </a:r>
            <a:r>
              <a:rPr lang="uk-UA" sz="5599" spc="447" dirty="0" smtClean="0">
                <a:solidFill>
                  <a:srgbClr val="FBFDF4"/>
                </a:solidFill>
                <a:latin typeface="Oswald"/>
              </a:rPr>
              <a:t>У </a:t>
            </a:r>
            <a:r>
              <a:rPr lang="en-US" sz="5599" spc="447" dirty="0" smtClean="0">
                <a:solidFill>
                  <a:srgbClr val="FBFDF4"/>
                </a:solidFill>
                <a:latin typeface="Oswald"/>
              </a:rPr>
              <a:t>РОБОТІ</a:t>
            </a:r>
            <a:endParaRPr lang="en-US" sz="5599" spc="447" dirty="0">
              <a:solidFill>
                <a:srgbClr val="FBFDF4"/>
              </a:solidFill>
              <a:latin typeface="Oswald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590727"/>
            <a:ext cx="11310938" cy="8652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+mj-lt"/>
              </a:rPr>
              <a:t>12</a:t>
            </a:r>
            <a:endParaRPr lang="en-US" sz="2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67200" y="9226941"/>
            <a:ext cx="8686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400" dirty="0" smtClean="0"/>
              <a:t>Процедурна генерація з застосуванням  асинхронних клітинних автоматів (більша кількість сутностей)</a:t>
            </a:r>
            <a:endParaRPr lang="uk-UA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11990589" y="4004552"/>
            <a:ext cx="10811317" cy="2277896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sp>
        <p:nvSpPr>
          <p:cNvPr id="4" name="TextBox 4"/>
          <p:cNvSpPr txBox="1"/>
          <p:nvPr/>
        </p:nvSpPr>
        <p:spPr>
          <a:xfrm rot="5400000">
            <a:off x="13183055" y="4694238"/>
            <a:ext cx="8200117" cy="898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599" spc="447" dirty="0">
                <a:solidFill>
                  <a:srgbClr val="FBFDF4"/>
                </a:solidFill>
                <a:latin typeface="Oswald"/>
              </a:rPr>
              <a:t>ПРОТОТИПУ Р РОБОТІ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368025"/>
            <a:ext cx="15240000" cy="6803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+mj-lt"/>
              </a:rPr>
              <a:t>13</a:t>
            </a:r>
            <a:endParaRPr lang="en-US" sz="2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62601" y="8811442"/>
            <a:ext cx="548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400" dirty="0" smtClean="0"/>
              <a:t>Процедурна генерація з застосуванням  асинхронних клітинних автоматів (прототип з гравцем на просторі)</a:t>
            </a:r>
            <a:endParaRPr lang="uk-UA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9A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209678" y="5912306"/>
            <a:ext cx="5918313" cy="512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90"/>
              </a:lnSpc>
            </a:pPr>
            <a:r>
              <a:rPr lang="en-US" sz="3300" spc="264">
                <a:solidFill>
                  <a:srgbClr val="C29A74"/>
                </a:solidFill>
                <a:latin typeface="Lato Italics"/>
              </a:rPr>
              <a:t>Майкл Крайтон</a:t>
            </a:r>
          </a:p>
        </p:txBody>
      </p:sp>
      <p:sp>
        <p:nvSpPr>
          <p:cNvPr id="5" name="AutoShape 5"/>
          <p:cNvSpPr/>
          <p:nvPr/>
        </p:nvSpPr>
        <p:spPr>
          <a:xfrm>
            <a:off x="2001163" y="1028700"/>
            <a:ext cx="94076" cy="8229600"/>
          </a:xfrm>
          <a:prstGeom prst="rect">
            <a:avLst/>
          </a:prstGeom>
          <a:solidFill>
            <a:srgbClr val="FBFDF4"/>
          </a:solidFill>
        </p:spPr>
      </p:sp>
      <p:sp>
        <p:nvSpPr>
          <p:cNvPr id="8" name="Прямоугольник 7"/>
          <p:cNvSpPr/>
          <p:nvPr/>
        </p:nvSpPr>
        <p:spPr>
          <a:xfrm>
            <a:off x="2400038" y="876300"/>
            <a:ext cx="15583161" cy="8894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uk-UA" sz="4400" dirty="0" smtClean="0"/>
              <a:t>1)Досліджено </a:t>
            </a:r>
            <a:r>
              <a:rPr lang="uk-UA" sz="4400" dirty="0"/>
              <a:t>існуючі методи реалізації процедурної генерації 2</a:t>
            </a:r>
            <a:r>
              <a:rPr lang="en-US" sz="4400" dirty="0"/>
              <a:t>D</a:t>
            </a:r>
            <a:r>
              <a:rPr lang="uk-UA" sz="4400" dirty="0"/>
              <a:t> </a:t>
            </a:r>
            <a:r>
              <a:rPr lang="uk-UA" sz="4400" dirty="0" smtClean="0"/>
              <a:t>просторів.</a:t>
            </a:r>
          </a:p>
          <a:p>
            <a:pPr lvl="0"/>
            <a:r>
              <a:rPr lang="uk-UA" sz="4400" dirty="0" smtClean="0"/>
              <a:t> 2)Визначено </a:t>
            </a:r>
            <a:r>
              <a:rPr lang="uk-UA" sz="4400" dirty="0"/>
              <a:t>вимоги для створюваного алгоритму, які було використано при </a:t>
            </a:r>
            <a:r>
              <a:rPr lang="uk-UA" sz="4400" dirty="0" smtClean="0"/>
              <a:t>розробці.</a:t>
            </a:r>
            <a:endParaRPr lang="uk-UA" sz="4400" dirty="0"/>
          </a:p>
          <a:p>
            <a:pPr lvl="0"/>
            <a:r>
              <a:rPr lang="uk-UA" sz="4400" dirty="0" smtClean="0"/>
              <a:t>3)Розроблено </a:t>
            </a:r>
            <a:r>
              <a:rPr lang="uk-UA" sz="4400" dirty="0"/>
              <a:t>алгоритм генерації </a:t>
            </a:r>
            <a:r>
              <a:rPr lang="uk-UA" sz="4400" dirty="0" smtClean="0"/>
              <a:t>обмежених </a:t>
            </a:r>
            <a:r>
              <a:rPr lang="ru-RU" sz="4400" dirty="0" smtClean="0"/>
              <a:t>2</a:t>
            </a:r>
            <a:r>
              <a:rPr lang="en-US" sz="4400" dirty="0"/>
              <a:t>D</a:t>
            </a:r>
            <a:r>
              <a:rPr lang="uk-UA" sz="4400" dirty="0"/>
              <a:t> </a:t>
            </a:r>
            <a:r>
              <a:rPr lang="uk-UA" sz="4400" dirty="0" smtClean="0"/>
              <a:t>просторів з використанням асинхронних клітинних автоматів, </a:t>
            </a:r>
            <a:r>
              <a:rPr lang="uk-UA" sz="4400" dirty="0"/>
              <a:t>що дозволило розробити прототип гри.</a:t>
            </a:r>
          </a:p>
          <a:p>
            <a:pPr lvl="0"/>
            <a:r>
              <a:rPr lang="uk-UA" sz="4400" dirty="0" smtClean="0"/>
              <a:t>4)Розроблено </a:t>
            </a:r>
            <a:r>
              <a:rPr lang="uk-UA" sz="4400" dirty="0"/>
              <a:t>прототип гри, що реалізує алгоритм </a:t>
            </a:r>
            <a:r>
              <a:rPr lang="uk-UA" sz="4400" dirty="0" smtClean="0"/>
              <a:t>та </a:t>
            </a:r>
            <a:r>
              <a:rPr lang="uk-UA" sz="4400" dirty="0"/>
              <a:t>демонструє результати його роботи</a:t>
            </a:r>
            <a:r>
              <a:rPr lang="uk-UA" sz="4400" dirty="0" smtClean="0"/>
              <a:t>.</a:t>
            </a:r>
          </a:p>
          <a:p>
            <a:pPr lvl="0"/>
            <a:r>
              <a:rPr lang="uk-UA" sz="4400" dirty="0" smtClean="0"/>
              <a:t>5) Розроблений програмний засіб демонструє можливі застосування алгоритму в сфері ігрового програмного забезпечення різних жанрів та легкість реалізації складніших завдань галузі.</a:t>
            </a:r>
            <a:endParaRPr lang="uk-UA" sz="4400" dirty="0"/>
          </a:p>
        </p:txBody>
      </p:sp>
      <p:sp>
        <p:nvSpPr>
          <p:cNvPr id="6" name="TextBox 4"/>
          <p:cNvSpPr txBox="1"/>
          <p:nvPr/>
        </p:nvSpPr>
        <p:spPr>
          <a:xfrm rot="16200000">
            <a:off x="-2573557" y="4679496"/>
            <a:ext cx="8200117" cy="898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uk-UA" sz="5599" spc="447" dirty="0" smtClean="0">
                <a:solidFill>
                  <a:srgbClr val="FBFDF4"/>
                </a:solidFill>
                <a:latin typeface="Oswald"/>
              </a:rPr>
              <a:t>РЕЗУЛЬТАТИ І ВИСНОВКИ</a:t>
            </a:r>
            <a:endParaRPr lang="en-US" sz="5599" spc="447" dirty="0">
              <a:solidFill>
                <a:srgbClr val="FBFDF4"/>
              </a:solidFill>
              <a:latin typeface="Oswald"/>
            </a:endParaRPr>
          </a:p>
        </p:txBody>
      </p:sp>
      <p:sp>
        <p:nvSpPr>
          <p:cNvPr id="10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+mj-lt"/>
              </a:rPr>
              <a:t>14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9505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29124" y="2705100"/>
            <a:ext cx="12290712" cy="2288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64"/>
              </a:lnSpc>
            </a:pPr>
            <a:r>
              <a:rPr lang="en-US" sz="13331" dirty="0" err="1">
                <a:solidFill>
                  <a:srgbClr val="000000"/>
                </a:solidFill>
                <a:latin typeface="Lato"/>
              </a:rPr>
              <a:t>Дякую</a:t>
            </a:r>
            <a:r>
              <a:rPr lang="en-US" sz="13331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13331" dirty="0" err="1">
                <a:solidFill>
                  <a:srgbClr val="000000"/>
                </a:solidFill>
                <a:latin typeface="Lato"/>
              </a:rPr>
              <a:t>за</a:t>
            </a:r>
            <a:r>
              <a:rPr lang="en-US" sz="13331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13331" dirty="0" err="1">
                <a:solidFill>
                  <a:srgbClr val="000000"/>
                </a:solidFill>
                <a:latin typeface="Lato"/>
              </a:rPr>
              <a:t>увагу</a:t>
            </a:r>
            <a:r>
              <a:rPr lang="en-US" sz="13331" dirty="0">
                <a:solidFill>
                  <a:srgbClr val="000000"/>
                </a:solidFill>
                <a:latin typeface="Lato"/>
              </a:rPr>
              <a:t>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211770" y="1028700"/>
            <a:ext cx="9518295" cy="8248615"/>
          </a:xfrm>
          <a:prstGeom prst="rect">
            <a:avLst/>
          </a:prstGeom>
          <a:solidFill>
            <a:srgbClr val="C29A74">
              <a:alpha val="6667"/>
            </a:srgbClr>
          </a:solidFill>
        </p:spPr>
      </p:sp>
      <p:sp>
        <p:nvSpPr>
          <p:cNvPr id="3" name="AutoShape 3"/>
          <p:cNvSpPr/>
          <p:nvPr/>
        </p:nvSpPr>
        <p:spPr>
          <a:xfrm rot="-5400000">
            <a:off x="-4542428" y="3826072"/>
            <a:ext cx="11058512" cy="2468047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3403280" y="3504774"/>
            <a:ext cx="7135275" cy="3810851"/>
            <a:chOff x="0" y="0"/>
            <a:chExt cx="9513700" cy="5081135"/>
          </a:xfrm>
        </p:grpSpPr>
        <p:sp>
          <p:nvSpPr>
            <p:cNvPr id="5" name="TextBox 5"/>
            <p:cNvSpPr txBox="1"/>
            <p:nvPr/>
          </p:nvSpPr>
          <p:spPr>
            <a:xfrm>
              <a:off x="0" y="-717550"/>
              <a:ext cx="9513696" cy="1422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400"/>
                </a:lnSpc>
              </a:pPr>
              <a:r>
                <a:rPr lang="en-US" sz="7000" spc="280">
                  <a:solidFill>
                    <a:srgbClr val="C29A74"/>
                  </a:solidFill>
                  <a:latin typeface="Oswald"/>
                </a:rPr>
                <a:t>ВСТУП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47285"/>
              <a:ext cx="9513700" cy="4514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Правильно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організована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процедурна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генерація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–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це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головне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джерело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різноманітності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та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реіграбельності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в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сучасних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комп’ютерних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іграх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.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Одним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з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основних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застосувань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цього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інструменту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є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генерація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ігрових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 </a:t>
              </a:r>
              <a:r>
                <a:rPr lang="en-US" sz="3000" spc="30" dirty="0" err="1">
                  <a:solidFill>
                    <a:srgbClr val="C29A74"/>
                  </a:solidFill>
                  <a:latin typeface="Lato"/>
                </a:rPr>
                <a:t>рівнів</a:t>
              </a:r>
              <a:r>
                <a:rPr lang="en-US" sz="3000" spc="30" dirty="0">
                  <a:solidFill>
                    <a:srgbClr val="C29A74"/>
                  </a:solidFill>
                  <a:latin typeface="Lato"/>
                </a:rPr>
                <a:t>.</a:t>
              </a:r>
            </a:p>
          </p:txBody>
        </p:sp>
      </p:grpSp>
      <p:sp>
        <p:nvSpPr>
          <p:cNvPr id="11" name="Нижний колонтитул 8"/>
          <p:cNvSpPr>
            <a:spLocks noGrp="1"/>
          </p:cNvSpPr>
          <p:nvPr>
            <p:ph type="ftr" sz="quarter" idx="11"/>
          </p:nvPr>
        </p:nvSpPr>
        <p:spPr>
          <a:xfrm>
            <a:off x="14554200" y="9277315"/>
            <a:ext cx="2895600" cy="365125"/>
          </a:xfrm>
        </p:spPr>
        <p:txBody>
          <a:bodyPr/>
          <a:lstStyle/>
          <a:p>
            <a:r>
              <a:rPr lang="en-US" sz="2400" dirty="0" smtClean="0">
                <a:latin typeface="+mj-lt"/>
              </a:rPr>
              <a:t>2</a:t>
            </a:r>
            <a:endParaRPr lang="en-US" sz="24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9A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835131" y="727754"/>
            <a:ext cx="14614669" cy="5697476"/>
            <a:chOff x="-4038941" y="59269"/>
            <a:chExt cx="19486225" cy="7596634"/>
          </a:xfrm>
        </p:grpSpPr>
        <p:sp>
          <p:nvSpPr>
            <p:cNvPr id="3" name="TextBox 3"/>
            <p:cNvSpPr txBox="1"/>
            <p:nvPr/>
          </p:nvSpPr>
          <p:spPr>
            <a:xfrm>
              <a:off x="-4038941" y="59269"/>
              <a:ext cx="19486225" cy="601874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8775"/>
                </a:lnSpc>
              </a:pPr>
              <a:r>
                <a:rPr lang="en-US" sz="6500" i="1" u="sng" spc="195" dirty="0" err="1" smtClean="0">
                  <a:solidFill>
                    <a:srgbClr val="FBFDF4"/>
                  </a:solidFill>
                </a:rPr>
                <a:t>Метою</a:t>
              </a:r>
              <a:r>
                <a:rPr lang="en-US" sz="6500" i="1" u="sng" spc="195" dirty="0" smtClean="0">
                  <a:solidFill>
                    <a:srgbClr val="FBFDF4"/>
                  </a:solidFill>
                </a:rPr>
                <a:t> </a:t>
              </a:r>
              <a:r>
                <a:rPr lang="en-US" sz="6500" i="1" u="sng" spc="195" dirty="0" err="1" smtClean="0">
                  <a:solidFill>
                    <a:srgbClr val="FBFDF4"/>
                  </a:solidFill>
                </a:rPr>
                <a:t>роботи</a:t>
              </a:r>
              <a:r>
                <a:rPr lang="uk-UA" sz="6500" spc="195" dirty="0" smtClean="0">
                  <a:solidFill>
                    <a:srgbClr val="FBFDF4"/>
                  </a:solidFill>
                </a:rPr>
                <a:t> є</a:t>
              </a:r>
              <a:r>
                <a:rPr lang="en-US" sz="6500" spc="195" dirty="0" smtClean="0">
                  <a:solidFill>
                    <a:srgbClr val="FBFDF4"/>
                  </a:solidFill>
                </a:rPr>
                <a:t> </a:t>
              </a:r>
              <a:r>
                <a:rPr lang="uk-UA" sz="6500" spc="195" dirty="0" smtClean="0">
                  <a:solidFill>
                    <a:srgbClr val="FBFDF4"/>
                  </a:solidFill>
                </a:rPr>
                <a:t>розробка </a:t>
              </a:r>
              <a:r>
                <a:rPr lang="en-US" sz="6500" spc="195" dirty="0" err="1" smtClean="0">
                  <a:solidFill>
                    <a:srgbClr val="FBFDF4"/>
                  </a:solidFill>
                </a:rPr>
                <a:t>нового</a:t>
              </a:r>
              <a:r>
                <a:rPr lang="en-US" sz="6500" spc="195" dirty="0" smtClean="0">
                  <a:solidFill>
                    <a:srgbClr val="FBFDF4"/>
                  </a:solidFill>
                </a:rPr>
                <a:t> </a:t>
              </a:r>
              <a:r>
                <a:rPr lang="en-US" sz="6500" spc="195" dirty="0" err="1">
                  <a:solidFill>
                    <a:srgbClr val="FBFDF4"/>
                  </a:solidFill>
                </a:rPr>
                <a:t>алгоритму</a:t>
              </a:r>
              <a:r>
                <a:rPr lang="en-US" sz="6500" spc="195" dirty="0">
                  <a:solidFill>
                    <a:srgbClr val="FBFDF4"/>
                  </a:solidFill>
                </a:rPr>
                <a:t> </a:t>
              </a:r>
              <a:r>
                <a:rPr lang="en-US" sz="6500" spc="195" dirty="0" err="1">
                  <a:solidFill>
                    <a:srgbClr val="FBFDF4"/>
                  </a:solidFill>
                </a:rPr>
                <a:t>генерації</a:t>
              </a:r>
              <a:r>
                <a:rPr lang="en-US" sz="6500" spc="195" dirty="0">
                  <a:solidFill>
                    <a:srgbClr val="FBFDF4"/>
                  </a:solidFill>
                </a:rPr>
                <a:t> 2D </a:t>
              </a:r>
              <a:r>
                <a:rPr lang="en-US" sz="6500" spc="195" dirty="0" err="1">
                  <a:solidFill>
                    <a:srgbClr val="FBFDF4"/>
                  </a:solidFill>
                </a:rPr>
                <a:t>просторів</a:t>
              </a:r>
              <a:r>
                <a:rPr lang="en-US" sz="6500" spc="195" dirty="0" smtClean="0">
                  <a:solidFill>
                    <a:srgbClr val="FBFDF4"/>
                  </a:solidFill>
                </a:rPr>
                <a:t>, </a:t>
              </a:r>
              <a:r>
                <a:rPr lang="en-US" sz="6500" spc="195" dirty="0" err="1" smtClean="0">
                  <a:solidFill>
                    <a:srgbClr val="FBFDF4"/>
                  </a:solidFill>
                </a:rPr>
                <a:t>що</a:t>
              </a:r>
              <a:r>
                <a:rPr lang="en-US" sz="6500" spc="195" dirty="0" smtClean="0">
                  <a:solidFill>
                    <a:srgbClr val="FBFDF4"/>
                  </a:solidFill>
                </a:rPr>
                <a:t> </a:t>
              </a:r>
              <a:r>
                <a:rPr lang="en-US" sz="6500" spc="195" dirty="0" err="1" smtClean="0">
                  <a:solidFill>
                    <a:srgbClr val="FBFDF4"/>
                  </a:solidFill>
                </a:rPr>
                <a:t>буде</a:t>
              </a:r>
              <a:r>
                <a:rPr lang="en-US" sz="6500" spc="195" dirty="0" smtClean="0">
                  <a:solidFill>
                    <a:srgbClr val="FBFDF4"/>
                  </a:solidFill>
                </a:rPr>
                <a:t> </a:t>
              </a:r>
              <a:r>
                <a:rPr lang="en-US" sz="6500" spc="195" dirty="0" err="1" smtClean="0">
                  <a:solidFill>
                    <a:srgbClr val="FBFDF4"/>
                  </a:solidFill>
                </a:rPr>
                <a:t>універсальним</a:t>
              </a:r>
              <a:r>
                <a:rPr lang="en-US" sz="6500" spc="195" dirty="0" smtClean="0">
                  <a:solidFill>
                    <a:srgbClr val="FBFDF4"/>
                  </a:solidFill>
                </a:rPr>
                <a:t> </a:t>
              </a:r>
              <a:r>
                <a:rPr lang="en-US" sz="6500" spc="195" dirty="0" err="1" smtClean="0">
                  <a:solidFill>
                    <a:srgbClr val="FBFDF4"/>
                  </a:solidFill>
                </a:rPr>
                <a:t>для</a:t>
              </a:r>
              <a:r>
                <a:rPr lang="en-US" sz="6500" spc="195" dirty="0" smtClean="0">
                  <a:solidFill>
                    <a:srgbClr val="FBFDF4"/>
                  </a:solidFill>
                </a:rPr>
                <a:t> </a:t>
              </a:r>
              <a:r>
                <a:rPr lang="en-US" sz="6500" spc="195" dirty="0" err="1" smtClean="0">
                  <a:solidFill>
                    <a:srgbClr val="FBFDF4"/>
                  </a:solidFill>
                </a:rPr>
                <a:t>створення</a:t>
              </a:r>
              <a:r>
                <a:rPr lang="en-US" sz="6500" spc="195" dirty="0" smtClean="0">
                  <a:solidFill>
                    <a:srgbClr val="FBFDF4"/>
                  </a:solidFill>
                </a:rPr>
                <a:t> </a:t>
              </a:r>
              <a:r>
                <a:rPr lang="en-US" sz="6500" spc="195" dirty="0" err="1" smtClean="0">
                  <a:solidFill>
                    <a:srgbClr val="FBFDF4"/>
                  </a:solidFill>
                </a:rPr>
                <a:t>різноманітних</a:t>
              </a:r>
              <a:r>
                <a:rPr lang="en-US" sz="6500" spc="195" dirty="0" smtClean="0">
                  <a:solidFill>
                    <a:srgbClr val="FBFDF4"/>
                  </a:solidFill>
                </a:rPr>
                <a:t> </a:t>
              </a:r>
              <a:r>
                <a:rPr lang="uk-UA" sz="6500" spc="195" dirty="0" smtClean="0">
                  <a:solidFill>
                    <a:srgbClr val="FBFDF4"/>
                  </a:solidFill>
                </a:rPr>
                <a:t>ігрових рівнів</a:t>
              </a:r>
              <a:r>
                <a:rPr lang="en-US" sz="6500" spc="195" dirty="0" smtClean="0">
                  <a:solidFill>
                    <a:srgbClr val="FBFDF4"/>
                  </a:solidFill>
                  <a:latin typeface="Oswald"/>
                </a:rPr>
                <a:t>.</a:t>
              </a:r>
              <a:endParaRPr lang="en-US" sz="6500" spc="195" dirty="0">
                <a:solidFill>
                  <a:srgbClr val="FBFDF4"/>
                </a:solidFill>
                <a:latin typeface="Oswa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460455" y="6972008"/>
              <a:ext cx="7891084" cy="683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90"/>
                </a:lnSpc>
              </a:pPr>
              <a:r>
                <a:rPr lang="en-US" sz="3300" spc="264">
                  <a:solidFill>
                    <a:srgbClr val="C29A74"/>
                  </a:solidFill>
                  <a:latin typeface="Lato Italics"/>
                </a:rPr>
                <a:t>Майкл Крайтон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2001163" y="1028700"/>
            <a:ext cx="94076" cy="8229600"/>
          </a:xfrm>
          <a:prstGeom prst="rect">
            <a:avLst/>
          </a:prstGeom>
          <a:solidFill>
            <a:srgbClr val="FBFDF4"/>
          </a:solidFill>
        </p:spPr>
      </p:sp>
      <p:sp>
        <p:nvSpPr>
          <p:cNvPr id="6" name="TextBox 6"/>
          <p:cNvSpPr txBox="1"/>
          <p:nvPr/>
        </p:nvSpPr>
        <p:spPr>
          <a:xfrm>
            <a:off x="2633583" y="5643237"/>
            <a:ext cx="14740017" cy="33947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500"/>
              </a:lnSpc>
              <a:spcBef>
                <a:spcPct val="0"/>
              </a:spcBef>
            </a:pPr>
            <a:r>
              <a:rPr lang="en-US" sz="2800" spc="30" dirty="0">
                <a:solidFill>
                  <a:srgbClr val="000000"/>
                </a:solidFill>
                <a:latin typeface="Lato"/>
              </a:rPr>
              <a:t>•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Дослідити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існуючі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методи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реалізації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процедурної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генерації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2D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просторів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,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визначити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їх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переваги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й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недоліки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.</a:t>
            </a:r>
          </a:p>
          <a:p>
            <a:pPr>
              <a:lnSpc>
                <a:spcPts val="4500"/>
              </a:lnSpc>
              <a:spcBef>
                <a:spcPct val="0"/>
              </a:spcBef>
            </a:pPr>
            <a:r>
              <a:rPr lang="en-US" sz="2800" spc="30" dirty="0">
                <a:solidFill>
                  <a:srgbClr val="000000"/>
                </a:solidFill>
                <a:latin typeface="Lato"/>
              </a:rPr>
              <a:t>•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Визначити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вимоги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до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створюваного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алгоритму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.</a:t>
            </a:r>
          </a:p>
          <a:p>
            <a:pPr>
              <a:lnSpc>
                <a:spcPts val="4500"/>
              </a:lnSpc>
              <a:spcBef>
                <a:spcPct val="0"/>
              </a:spcBef>
            </a:pPr>
            <a:r>
              <a:rPr lang="en-US" sz="2800" spc="30" dirty="0">
                <a:solidFill>
                  <a:srgbClr val="000000"/>
                </a:solidFill>
                <a:latin typeface="Lato"/>
              </a:rPr>
              <a:t>• </a:t>
            </a:r>
            <a:r>
              <a:rPr lang="en-US" sz="2800" spc="30" dirty="0" err="1" smtClean="0">
                <a:solidFill>
                  <a:srgbClr val="000000"/>
                </a:solidFill>
                <a:latin typeface="Lato"/>
              </a:rPr>
              <a:t>Розробити</a:t>
            </a:r>
            <a:r>
              <a:rPr lang="uk-UA" sz="2800" spc="30" dirty="0" smtClean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 smtClean="0">
                <a:solidFill>
                  <a:srgbClr val="000000"/>
                </a:solidFill>
                <a:latin typeface="Lato"/>
              </a:rPr>
              <a:t>алгоритм</a:t>
            </a:r>
            <a:r>
              <a:rPr lang="en-US" sz="2800" spc="30" dirty="0" smtClean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генерації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2D </a:t>
            </a:r>
            <a:r>
              <a:rPr lang="en-US" sz="2800" spc="30" dirty="0" err="1" smtClean="0">
                <a:solidFill>
                  <a:srgbClr val="000000"/>
                </a:solidFill>
                <a:latin typeface="Lato"/>
              </a:rPr>
              <a:t>просторів</a:t>
            </a:r>
            <a:r>
              <a:rPr lang="uk-UA" sz="2800" spc="30" dirty="0" smtClean="0">
                <a:solidFill>
                  <a:srgbClr val="000000"/>
                </a:solidFill>
                <a:latin typeface="Lato"/>
              </a:rPr>
              <a:t>, що застосовує клітинні автомати</a:t>
            </a:r>
            <a:r>
              <a:rPr lang="en-US" sz="2800" spc="30" dirty="0" smtClean="0">
                <a:solidFill>
                  <a:srgbClr val="000000"/>
                </a:solidFill>
                <a:latin typeface="Lato"/>
              </a:rPr>
              <a:t>.</a:t>
            </a:r>
            <a:endParaRPr lang="en-US" sz="2800" spc="30" dirty="0">
              <a:solidFill>
                <a:srgbClr val="000000"/>
              </a:solidFill>
              <a:latin typeface="Lato"/>
            </a:endParaRPr>
          </a:p>
          <a:p>
            <a:pPr>
              <a:lnSpc>
                <a:spcPts val="4500"/>
              </a:lnSpc>
              <a:spcBef>
                <a:spcPct val="0"/>
              </a:spcBef>
            </a:pPr>
            <a:r>
              <a:rPr lang="en-US" sz="2800" spc="30" dirty="0">
                <a:solidFill>
                  <a:srgbClr val="000000"/>
                </a:solidFill>
                <a:latin typeface="Lato"/>
              </a:rPr>
              <a:t>•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Розробити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прототип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гри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,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що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реалізовуватиме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алгоритм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та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наглядно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демонструватиме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результати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його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 </a:t>
            </a:r>
            <a:r>
              <a:rPr lang="en-US" sz="2800" spc="30" dirty="0" err="1">
                <a:solidFill>
                  <a:srgbClr val="000000"/>
                </a:solidFill>
                <a:latin typeface="Lato"/>
              </a:rPr>
              <a:t>роботи</a:t>
            </a:r>
            <a:r>
              <a:rPr lang="en-US" sz="2800" spc="30" dirty="0">
                <a:solidFill>
                  <a:srgbClr val="000000"/>
                </a:solidFill>
                <a:latin typeface="Lato"/>
              </a:rPr>
              <a:t>.</a:t>
            </a:r>
          </a:p>
        </p:txBody>
      </p:sp>
      <p:sp>
        <p:nvSpPr>
          <p:cNvPr id="11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+mj-lt"/>
              </a:rPr>
              <a:t>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9A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209678" y="5912306"/>
            <a:ext cx="5918313" cy="512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90"/>
              </a:lnSpc>
            </a:pPr>
            <a:r>
              <a:rPr lang="en-US" sz="3300" spc="264">
                <a:solidFill>
                  <a:srgbClr val="C29A74"/>
                </a:solidFill>
                <a:latin typeface="Lato Italics"/>
              </a:rPr>
              <a:t>Майкл Крайтон</a:t>
            </a:r>
          </a:p>
        </p:txBody>
      </p:sp>
      <p:sp>
        <p:nvSpPr>
          <p:cNvPr id="5" name="AutoShape 5"/>
          <p:cNvSpPr/>
          <p:nvPr/>
        </p:nvSpPr>
        <p:spPr>
          <a:xfrm>
            <a:off x="2001163" y="1028700"/>
            <a:ext cx="94076" cy="8229600"/>
          </a:xfrm>
          <a:prstGeom prst="rect">
            <a:avLst/>
          </a:prstGeom>
          <a:solidFill>
            <a:srgbClr val="FBFDF4"/>
          </a:solidFill>
        </p:spPr>
      </p:sp>
      <p:sp>
        <p:nvSpPr>
          <p:cNvPr id="8" name="Прямоугольник 7"/>
          <p:cNvSpPr/>
          <p:nvPr/>
        </p:nvSpPr>
        <p:spPr>
          <a:xfrm>
            <a:off x="2539434" y="1404015"/>
            <a:ext cx="14935200" cy="747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6000" i="1" u="sng" dirty="0">
                <a:solidFill>
                  <a:schemeClr val="bg1"/>
                </a:solidFill>
              </a:rPr>
              <a:t>Об’єктом дослідження</a:t>
            </a:r>
            <a:r>
              <a:rPr lang="uk-UA" sz="6000" dirty="0">
                <a:solidFill>
                  <a:schemeClr val="bg1"/>
                </a:solidFill>
              </a:rPr>
              <a:t> є процеси розроблення програмного забезпечення та побудови алгоритмів процедурної генерації ігрових 2</a:t>
            </a:r>
            <a:r>
              <a:rPr lang="en-US" sz="6000" dirty="0">
                <a:solidFill>
                  <a:schemeClr val="bg1"/>
                </a:solidFill>
              </a:rPr>
              <a:t>D</a:t>
            </a:r>
            <a:r>
              <a:rPr lang="uk-UA" sz="6000" dirty="0">
                <a:solidFill>
                  <a:schemeClr val="bg1"/>
                </a:solidFill>
              </a:rPr>
              <a:t> просторів. </a:t>
            </a:r>
            <a:endParaRPr lang="uk-UA" sz="6000" dirty="0" smtClean="0">
              <a:solidFill>
                <a:schemeClr val="bg1"/>
              </a:solidFill>
            </a:endParaRPr>
          </a:p>
          <a:p>
            <a:endParaRPr lang="uk-UA" sz="6000" dirty="0">
              <a:solidFill>
                <a:schemeClr val="bg1"/>
              </a:solidFill>
            </a:endParaRPr>
          </a:p>
          <a:p>
            <a:endParaRPr lang="uk-UA" sz="6000" dirty="0" smtClean="0">
              <a:solidFill>
                <a:schemeClr val="bg1"/>
              </a:solidFill>
            </a:endParaRPr>
          </a:p>
          <a:p>
            <a:pPr algn="r"/>
            <a:r>
              <a:rPr lang="uk-UA" sz="6000" i="1" u="sng" dirty="0" smtClean="0">
                <a:solidFill>
                  <a:schemeClr val="bg1"/>
                </a:solidFill>
              </a:rPr>
              <a:t>Предметом дослідження</a:t>
            </a:r>
            <a:r>
              <a:rPr lang="uk-UA" sz="6000" dirty="0" smtClean="0">
                <a:solidFill>
                  <a:schemeClr val="bg1"/>
                </a:solidFill>
              </a:rPr>
              <a:t> є </a:t>
            </a:r>
            <a:r>
              <a:rPr lang="uk-UA" sz="6000" dirty="0">
                <a:solidFill>
                  <a:schemeClr val="bg1"/>
                </a:solidFill>
              </a:rPr>
              <a:t>програмний засіб для генерації ігрових 2</a:t>
            </a:r>
            <a:r>
              <a:rPr lang="en-US" sz="6000" dirty="0">
                <a:solidFill>
                  <a:schemeClr val="bg1"/>
                </a:solidFill>
              </a:rPr>
              <a:t>D</a:t>
            </a:r>
            <a:r>
              <a:rPr lang="uk-UA" sz="6000" dirty="0">
                <a:solidFill>
                  <a:schemeClr val="bg1"/>
                </a:solidFill>
              </a:rPr>
              <a:t> просторів.</a:t>
            </a:r>
          </a:p>
        </p:txBody>
      </p:sp>
      <p:sp>
        <p:nvSpPr>
          <p:cNvPr id="12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+mj-lt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6861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463229" y="-188262"/>
            <a:ext cx="3965907" cy="10720569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sp>
        <p:nvSpPr>
          <p:cNvPr id="3" name="TextBox 3"/>
          <p:cNvSpPr txBox="1"/>
          <p:nvPr/>
        </p:nvSpPr>
        <p:spPr>
          <a:xfrm rot="-5400000">
            <a:off x="-2400107" y="4071518"/>
            <a:ext cx="8219129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 spc="280" dirty="0">
                <a:solidFill>
                  <a:srgbClr val="FBFDF4"/>
                </a:solidFill>
                <a:latin typeface="Oswald"/>
              </a:rPr>
              <a:t>ЧОМУ </a:t>
            </a:r>
            <a:r>
              <a:rPr lang="uk-UA" sz="7000" spc="280" dirty="0" smtClean="0">
                <a:solidFill>
                  <a:srgbClr val="FBFDF4"/>
                </a:solidFill>
                <a:latin typeface="Oswald"/>
              </a:rPr>
              <a:t>КЛІТИННІ АВТОМАТИ</a:t>
            </a:r>
            <a:r>
              <a:rPr lang="en-US" sz="7000" spc="280" dirty="0" smtClean="0">
                <a:solidFill>
                  <a:srgbClr val="FBFDF4"/>
                </a:solidFill>
                <a:latin typeface="Oswald"/>
              </a:rPr>
              <a:t>?</a:t>
            </a:r>
            <a:endParaRPr lang="en-US" sz="7000" spc="280" dirty="0">
              <a:solidFill>
                <a:srgbClr val="FBFDF4"/>
              </a:solidFill>
              <a:latin typeface="Oswald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4470420" y="-283337"/>
            <a:ext cx="12788880" cy="9541637"/>
            <a:chOff x="0" y="0"/>
            <a:chExt cx="17051840" cy="12722183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17051840" cy="12722183"/>
            </a:xfrm>
            <a:prstGeom prst="rect">
              <a:avLst/>
            </a:prstGeom>
            <a:solidFill>
              <a:srgbClr val="C29A74">
                <a:alpha val="6667"/>
              </a:srgbClr>
            </a:solidFill>
          </p:spPr>
        </p:sp>
        <p:sp>
          <p:nvSpPr>
            <p:cNvPr id="6" name="AutoShape 6"/>
            <p:cNvSpPr/>
            <p:nvPr/>
          </p:nvSpPr>
          <p:spPr>
            <a:xfrm>
              <a:off x="0" y="12676685"/>
              <a:ext cx="17051840" cy="45497"/>
            </a:xfrm>
            <a:prstGeom prst="rect">
              <a:avLst/>
            </a:prstGeom>
            <a:solidFill>
              <a:srgbClr val="C29A74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4892417" y="794452"/>
            <a:ext cx="12366883" cy="72327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6283" spc="62" dirty="0">
                <a:solidFill>
                  <a:srgbClr val="000000"/>
                </a:solidFill>
                <a:latin typeface="Lato"/>
              </a:rPr>
              <a:t>1) </a:t>
            </a:r>
            <a:r>
              <a:rPr lang="uk-UA" sz="6283" spc="62" dirty="0" smtClean="0">
                <a:solidFill>
                  <a:srgbClr val="000000"/>
                </a:solidFill>
                <a:latin typeface="Lato"/>
              </a:rPr>
              <a:t>Велика різноманітність</a:t>
            </a:r>
            <a:r>
              <a:rPr lang="uk-UA" sz="6283" spc="62" dirty="0" smtClean="0">
                <a:solidFill>
                  <a:srgbClr val="000000"/>
                </a:solidFill>
                <a:latin typeface="Lato"/>
              </a:rPr>
              <a:t> </a:t>
            </a:r>
            <a:r>
              <a:rPr lang="en-US" sz="6283" spc="62" dirty="0" err="1" smtClean="0">
                <a:solidFill>
                  <a:srgbClr val="000000"/>
                </a:solidFill>
                <a:latin typeface="Lato"/>
              </a:rPr>
              <a:t>результат</a:t>
            </a:r>
            <a:r>
              <a:rPr lang="uk-UA" sz="6283" spc="62" dirty="0" err="1" smtClean="0">
                <a:solidFill>
                  <a:srgbClr val="000000"/>
                </a:solidFill>
                <a:latin typeface="Lato"/>
              </a:rPr>
              <a:t>ів</a:t>
            </a:r>
            <a:r>
              <a:rPr lang="uk-UA" sz="6283" spc="62" dirty="0" smtClean="0">
                <a:solidFill>
                  <a:srgbClr val="000000"/>
                </a:solidFill>
                <a:latin typeface="Lato"/>
              </a:rPr>
              <a:t> роботи алгоритму</a:t>
            </a:r>
            <a:endParaRPr lang="en-US" sz="6283" spc="62" dirty="0">
              <a:solidFill>
                <a:srgbClr val="000000"/>
              </a:solidFill>
              <a:latin typeface="Lato"/>
            </a:endParaRPr>
          </a:p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6283" spc="62" dirty="0">
                <a:solidFill>
                  <a:srgbClr val="000000"/>
                </a:solidFill>
                <a:latin typeface="Lato"/>
              </a:rPr>
              <a:t>2) </a:t>
            </a:r>
            <a:r>
              <a:rPr lang="uk-UA" sz="6283" spc="62" dirty="0" smtClean="0">
                <a:solidFill>
                  <a:srgbClr val="000000"/>
                </a:solidFill>
                <a:latin typeface="Lato"/>
              </a:rPr>
              <a:t>Відносна простота у співвідношенні з деталізацією</a:t>
            </a:r>
            <a:endParaRPr lang="en-US" sz="6283" spc="62" dirty="0">
              <a:solidFill>
                <a:srgbClr val="000000"/>
              </a:solidFill>
              <a:latin typeface="Lato"/>
            </a:endParaRPr>
          </a:p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6283" spc="62" dirty="0">
                <a:solidFill>
                  <a:srgbClr val="000000"/>
                </a:solidFill>
                <a:latin typeface="Lato"/>
              </a:rPr>
              <a:t>3) </a:t>
            </a:r>
            <a:r>
              <a:rPr lang="uk-UA" sz="6283" spc="62" dirty="0" smtClean="0">
                <a:solidFill>
                  <a:srgbClr val="000000"/>
                </a:solidFill>
                <a:latin typeface="Lato"/>
              </a:rPr>
              <a:t>У</a:t>
            </a:r>
            <a:r>
              <a:rPr lang="en-US" sz="6283" spc="62" dirty="0" err="1" smtClean="0">
                <a:solidFill>
                  <a:srgbClr val="000000"/>
                </a:solidFill>
                <a:latin typeface="Lato"/>
              </a:rPr>
              <a:t>ніверсальність</a:t>
            </a:r>
            <a:r>
              <a:rPr lang="uk-UA" sz="6283" spc="62" dirty="0" smtClean="0">
                <a:solidFill>
                  <a:srgbClr val="000000"/>
                </a:solidFill>
                <a:latin typeface="Lato"/>
              </a:rPr>
              <a:t> для досягнення різноманітних цілей</a:t>
            </a:r>
            <a:endParaRPr lang="uk-UA" sz="6283" spc="62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12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+mj-lt"/>
              </a:rPr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410647" y="1028700"/>
            <a:ext cx="16667946" cy="8229600"/>
          </a:xfrm>
          <a:prstGeom prst="rect">
            <a:avLst/>
          </a:prstGeom>
          <a:solidFill>
            <a:srgbClr val="C29A74">
              <a:alpha val="6667"/>
            </a:srgbClr>
          </a:solidFill>
        </p:spPr>
      </p:sp>
      <p:sp>
        <p:nvSpPr>
          <p:cNvPr id="3" name="AutoShape 3"/>
          <p:cNvSpPr/>
          <p:nvPr/>
        </p:nvSpPr>
        <p:spPr>
          <a:xfrm rot="-5400000">
            <a:off x="11990589" y="4004552"/>
            <a:ext cx="10811317" cy="2277896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sp>
        <p:nvSpPr>
          <p:cNvPr id="4" name="TextBox 4"/>
          <p:cNvSpPr txBox="1"/>
          <p:nvPr/>
        </p:nvSpPr>
        <p:spPr>
          <a:xfrm rot="5400000">
            <a:off x="13183055" y="4694238"/>
            <a:ext cx="8200117" cy="898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599" spc="447" dirty="0">
                <a:solidFill>
                  <a:srgbClr val="FBFDF4"/>
                </a:solidFill>
                <a:latin typeface="Oswald"/>
              </a:rPr>
              <a:t>АЛГОРИТМ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9247" y="1714500"/>
            <a:ext cx="15737213" cy="6544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82"/>
              </a:lnSpc>
              <a:spcBef>
                <a:spcPct val="0"/>
              </a:spcBef>
            </a:pPr>
            <a:r>
              <a:rPr lang="en-US" sz="6000" spc="30" dirty="0" smtClean="0">
                <a:solidFill>
                  <a:srgbClr val="000000"/>
                </a:solidFill>
              </a:rPr>
              <a:t>1</a:t>
            </a:r>
            <a:r>
              <a:rPr lang="en-US" sz="6000" spc="30" dirty="0">
                <a:solidFill>
                  <a:srgbClr val="000000"/>
                </a:solidFill>
              </a:rPr>
              <a:t>. </a:t>
            </a:r>
            <a:r>
              <a:rPr lang="en-US" sz="6000" spc="30" dirty="0" err="1">
                <a:solidFill>
                  <a:srgbClr val="000000"/>
                </a:solidFill>
              </a:rPr>
              <a:t>Ввід</a:t>
            </a:r>
            <a:r>
              <a:rPr lang="en-US" sz="6000" spc="30" dirty="0">
                <a:solidFill>
                  <a:srgbClr val="000000"/>
                </a:solidFill>
              </a:rPr>
              <a:t> </a:t>
            </a:r>
            <a:r>
              <a:rPr lang="en-US" sz="6000" spc="30" dirty="0" err="1">
                <a:solidFill>
                  <a:srgbClr val="000000"/>
                </a:solidFill>
              </a:rPr>
              <a:t>параметрів</a:t>
            </a:r>
            <a:r>
              <a:rPr lang="en-US" sz="6000" spc="30" dirty="0" smtClean="0">
                <a:solidFill>
                  <a:srgbClr val="000000"/>
                </a:solidFill>
              </a:rPr>
              <a:t>: </a:t>
            </a:r>
            <a:r>
              <a:rPr lang="uk-UA" sz="6000" spc="30" dirty="0" smtClean="0">
                <a:solidFill>
                  <a:srgbClr val="000000"/>
                </a:solidFill>
              </a:rPr>
              <a:t>горизонтальний та вертикальний розмір простору</a:t>
            </a:r>
            <a:r>
              <a:rPr lang="en-US" sz="6000" spc="30" dirty="0" smtClean="0">
                <a:solidFill>
                  <a:srgbClr val="000000"/>
                </a:solidFill>
              </a:rPr>
              <a:t>,</a:t>
            </a:r>
            <a:r>
              <a:rPr lang="uk-UA" sz="6000" spc="30" dirty="0" smtClean="0">
                <a:solidFill>
                  <a:srgbClr val="000000"/>
                </a:solidFill>
              </a:rPr>
              <a:t> кількість сусідів для перетворення</a:t>
            </a:r>
            <a:r>
              <a:rPr lang="en-US" sz="6000" spc="30" dirty="0" smtClean="0">
                <a:solidFill>
                  <a:srgbClr val="000000"/>
                </a:solidFill>
              </a:rPr>
              <a:t>, </a:t>
            </a:r>
            <a:r>
              <a:rPr lang="uk-UA" sz="6000" spc="30" dirty="0" smtClean="0">
                <a:solidFill>
                  <a:srgbClr val="000000"/>
                </a:solidFill>
              </a:rPr>
              <a:t>розмір клітин</a:t>
            </a:r>
            <a:r>
              <a:rPr lang="en-US" sz="6000" spc="30" dirty="0" smtClean="0">
                <a:solidFill>
                  <a:srgbClr val="000000"/>
                </a:solidFill>
              </a:rPr>
              <a:t>, </a:t>
            </a:r>
            <a:r>
              <a:rPr lang="uk-UA" sz="6000" spc="30" dirty="0" smtClean="0">
                <a:solidFill>
                  <a:srgbClr val="000000"/>
                </a:solidFill>
              </a:rPr>
              <a:t>мінімальний розмір ділянок для приєднання</a:t>
            </a:r>
            <a:r>
              <a:rPr lang="en-US" sz="6000" spc="30" dirty="0" smtClean="0">
                <a:solidFill>
                  <a:srgbClr val="000000"/>
                </a:solidFill>
              </a:rPr>
              <a:t>, </a:t>
            </a:r>
            <a:r>
              <a:rPr lang="uk-UA" sz="6000" spc="30" dirty="0" smtClean="0">
                <a:solidFill>
                  <a:srgbClr val="000000"/>
                </a:solidFill>
              </a:rPr>
              <a:t>кількість стартових клітин, кількість ітерацій</a:t>
            </a:r>
            <a:r>
              <a:rPr lang="en-US" sz="6000" spc="30" dirty="0" smtClean="0">
                <a:solidFill>
                  <a:srgbClr val="000000"/>
                </a:solidFill>
              </a:rPr>
              <a:t>.</a:t>
            </a:r>
            <a:endParaRPr lang="en-US" sz="6000" spc="30" dirty="0">
              <a:solidFill>
                <a:srgbClr val="000000"/>
              </a:solidFill>
            </a:endParaRPr>
          </a:p>
          <a:p>
            <a:pPr>
              <a:lnSpc>
                <a:spcPts val="4582"/>
              </a:lnSpc>
              <a:spcBef>
                <a:spcPct val="0"/>
              </a:spcBef>
            </a:pPr>
            <a:r>
              <a:rPr lang="en-US" sz="6000" spc="30" dirty="0">
                <a:solidFill>
                  <a:srgbClr val="000000"/>
                </a:solidFill>
              </a:rPr>
              <a:t>2. </a:t>
            </a:r>
            <a:r>
              <a:rPr lang="uk-UA" sz="6000" spc="30" dirty="0" smtClean="0">
                <a:solidFill>
                  <a:srgbClr val="000000"/>
                </a:solidFill>
              </a:rPr>
              <a:t>Заповнення простору однотипними клітинами.</a:t>
            </a:r>
            <a:endParaRPr lang="en-US" sz="6000" spc="30" dirty="0">
              <a:solidFill>
                <a:srgbClr val="000000"/>
              </a:solidFill>
            </a:endParaRPr>
          </a:p>
          <a:p>
            <a:pPr>
              <a:lnSpc>
                <a:spcPts val="4582"/>
              </a:lnSpc>
              <a:spcBef>
                <a:spcPct val="0"/>
              </a:spcBef>
            </a:pPr>
            <a:r>
              <a:rPr lang="en-US" sz="6000" spc="30" dirty="0">
                <a:solidFill>
                  <a:srgbClr val="000000"/>
                </a:solidFill>
              </a:rPr>
              <a:t>3. </a:t>
            </a:r>
            <a:r>
              <a:rPr lang="uk-UA" sz="6000" spc="30" dirty="0" smtClean="0">
                <a:solidFill>
                  <a:srgbClr val="000000"/>
                </a:solidFill>
              </a:rPr>
              <a:t>Встановлення початкових точок</a:t>
            </a:r>
            <a:r>
              <a:rPr lang="en-US" sz="6000" spc="30" dirty="0" smtClean="0">
                <a:solidFill>
                  <a:srgbClr val="000000"/>
                </a:solidFill>
              </a:rPr>
              <a:t>.</a:t>
            </a:r>
            <a:endParaRPr lang="en-US" sz="6000" spc="30" dirty="0">
              <a:solidFill>
                <a:srgbClr val="000000"/>
              </a:solidFill>
            </a:endParaRPr>
          </a:p>
          <a:p>
            <a:pPr>
              <a:lnSpc>
                <a:spcPts val="4582"/>
              </a:lnSpc>
              <a:spcBef>
                <a:spcPct val="0"/>
              </a:spcBef>
            </a:pPr>
            <a:r>
              <a:rPr lang="en-US" sz="6000" spc="30" dirty="0" smtClean="0">
                <a:solidFill>
                  <a:srgbClr val="000000"/>
                </a:solidFill>
              </a:rPr>
              <a:t>4. </a:t>
            </a:r>
            <a:r>
              <a:rPr lang="uk-UA" sz="6000" spc="30" dirty="0" smtClean="0">
                <a:solidFill>
                  <a:srgbClr val="000000"/>
                </a:solidFill>
              </a:rPr>
              <a:t>Ітераційне(асинхронне) розширення</a:t>
            </a:r>
            <a:r>
              <a:rPr lang="uk-UA" sz="6000" spc="30" dirty="0" smtClean="0">
                <a:solidFill>
                  <a:srgbClr val="000000"/>
                </a:solidFill>
              </a:rPr>
              <a:t> печер на основі початкових точок</a:t>
            </a:r>
            <a:r>
              <a:rPr lang="en-US" sz="6000" spc="30" dirty="0" smtClean="0">
                <a:solidFill>
                  <a:srgbClr val="000000"/>
                </a:solidFill>
              </a:rPr>
              <a:t>.</a:t>
            </a:r>
            <a:endParaRPr lang="en-US" sz="6000" spc="30" dirty="0">
              <a:solidFill>
                <a:srgbClr val="000000"/>
              </a:solidFill>
            </a:endParaRPr>
          </a:p>
          <a:p>
            <a:pPr>
              <a:lnSpc>
                <a:spcPts val="4582"/>
              </a:lnSpc>
              <a:spcBef>
                <a:spcPct val="0"/>
              </a:spcBef>
            </a:pPr>
            <a:r>
              <a:rPr lang="en-US" sz="6000" spc="30" dirty="0">
                <a:solidFill>
                  <a:srgbClr val="000000"/>
                </a:solidFill>
              </a:rPr>
              <a:t>5. </a:t>
            </a:r>
            <a:r>
              <a:rPr lang="uk-UA" sz="6000" spc="30" dirty="0" smtClean="0">
                <a:solidFill>
                  <a:srgbClr val="000000"/>
                </a:solidFill>
              </a:rPr>
              <a:t>З’єднання печер деталізованими тунелями</a:t>
            </a:r>
            <a:endParaRPr lang="en-US" sz="6000" spc="30" dirty="0">
              <a:solidFill>
                <a:srgbClr val="000000"/>
              </a:solidFill>
            </a:endParaRPr>
          </a:p>
        </p:txBody>
      </p:sp>
      <p:sp>
        <p:nvSpPr>
          <p:cNvPr id="10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+mj-lt"/>
              </a:rPr>
              <a:t>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912140" y="1030863"/>
            <a:ext cx="9347160" cy="8229600"/>
          </a:xfrm>
          <a:prstGeom prst="rect">
            <a:avLst/>
          </a:prstGeom>
          <a:solidFill>
            <a:srgbClr val="C29A74">
              <a:alpha val="6667"/>
            </a:srgbClr>
          </a:solidFill>
        </p:spPr>
      </p:sp>
      <p:sp>
        <p:nvSpPr>
          <p:cNvPr id="3" name="AutoShape 3"/>
          <p:cNvSpPr/>
          <p:nvPr/>
        </p:nvSpPr>
        <p:spPr>
          <a:xfrm rot="-5400000">
            <a:off x="-4376959" y="4128149"/>
            <a:ext cx="10811317" cy="2030701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sp>
        <p:nvSpPr>
          <p:cNvPr id="4" name="TextBox 4"/>
          <p:cNvSpPr txBox="1"/>
          <p:nvPr/>
        </p:nvSpPr>
        <p:spPr>
          <a:xfrm rot="-5400000">
            <a:off x="2807666" y="4855210"/>
            <a:ext cx="8200117" cy="576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3600" spc="288">
                <a:solidFill>
                  <a:srgbClr val="FBFDF4"/>
                </a:solidFill>
                <a:latin typeface="Oswald"/>
              </a:rPr>
              <a:t>ЩО ВИ БУДЕТЕ РОБИТИ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178022" y="1409700"/>
            <a:ext cx="13100328" cy="7694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68"/>
              </a:lnSpc>
              <a:spcBef>
                <a:spcPct val="0"/>
              </a:spcBef>
            </a:pP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1) </a:t>
            </a: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Регулювання низки параметрів забезпечує хороший рівень контролю за результатом</a:t>
            </a:r>
          </a:p>
          <a:p>
            <a:pPr>
              <a:lnSpc>
                <a:spcPts val="5968"/>
              </a:lnSpc>
              <a:spcBef>
                <a:spcPct val="0"/>
              </a:spcBef>
            </a:pPr>
            <a:r>
              <a:rPr lang="en-US" sz="3979" spc="39" dirty="0" smtClean="0">
                <a:solidFill>
                  <a:srgbClr val="000000"/>
                </a:solidFill>
                <a:latin typeface="Lato"/>
              </a:rPr>
              <a:t> </a:t>
            </a: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	- Кількість </a:t>
            </a:r>
            <a:r>
              <a:rPr lang="uk-UA" sz="3979" spc="39" dirty="0">
                <a:solidFill>
                  <a:srgbClr val="000000"/>
                </a:solidFill>
                <a:latin typeface="Lato"/>
              </a:rPr>
              <a:t>ітерацій</a:t>
            </a:r>
            <a:endParaRPr lang="en-US" sz="3979" spc="39" dirty="0">
              <a:solidFill>
                <a:srgbClr val="000000"/>
              </a:solidFill>
              <a:latin typeface="Lato"/>
            </a:endParaRPr>
          </a:p>
          <a:p>
            <a:pPr>
              <a:lnSpc>
                <a:spcPts val="5968"/>
              </a:lnSpc>
              <a:spcBef>
                <a:spcPct val="0"/>
              </a:spcBef>
            </a:pPr>
            <a:r>
              <a:rPr lang="uk-UA" sz="3979" spc="39" dirty="0">
                <a:solidFill>
                  <a:srgbClr val="000000"/>
                </a:solidFill>
                <a:latin typeface="Lato"/>
              </a:rPr>
              <a:t>	</a:t>
            </a: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-</a:t>
            </a:r>
            <a:r>
              <a:rPr lang="en-US" sz="3979" spc="39" dirty="0" smtClean="0">
                <a:solidFill>
                  <a:srgbClr val="000000"/>
                </a:solidFill>
                <a:latin typeface="Lato"/>
              </a:rPr>
              <a:t> </a:t>
            </a: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Мінімальний р</a:t>
            </a: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озмір об’єднуваних частин</a:t>
            </a:r>
          </a:p>
          <a:p>
            <a:pPr>
              <a:lnSpc>
                <a:spcPts val="5968"/>
              </a:lnSpc>
              <a:spcBef>
                <a:spcPct val="0"/>
              </a:spcBef>
            </a:pPr>
            <a:r>
              <a:rPr lang="uk-UA" sz="3979" spc="39" dirty="0">
                <a:solidFill>
                  <a:srgbClr val="000000"/>
                </a:solidFill>
                <a:latin typeface="Lato"/>
              </a:rPr>
              <a:t>	</a:t>
            </a: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- Розмір клітин, початкова кількість</a:t>
            </a:r>
          </a:p>
          <a:p>
            <a:pPr>
              <a:lnSpc>
                <a:spcPts val="5968"/>
              </a:lnSpc>
              <a:spcBef>
                <a:spcPct val="0"/>
              </a:spcBef>
            </a:pPr>
            <a:r>
              <a:rPr lang="uk-UA" sz="3979" spc="39" dirty="0">
                <a:solidFill>
                  <a:srgbClr val="000000"/>
                </a:solidFill>
                <a:latin typeface="Lato"/>
              </a:rPr>
              <a:t>	</a:t>
            </a: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- Ймовірність зміни стану</a:t>
            </a:r>
          </a:p>
          <a:p>
            <a:pPr>
              <a:lnSpc>
                <a:spcPts val="5968"/>
              </a:lnSpc>
              <a:spcBef>
                <a:spcPct val="0"/>
              </a:spcBef>
            </a:pPr>
            <a:r>
              <a:rPr lang="uk-UA" sz="3979" spc="39" dirty="0">
                <a:solidFill>
                  <a:srgbClr val="000000"/>
                </a:solidFill>
                <a:latin typeface="Lato"/>
              </a:rPr>
              <a:t>2</a:t>
            </a: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) Природніший вигляд простору завдяки покращеному прокладанню сполучень</a:t>
            </a:r>
          </a:p>
          <a:p>
            <a:pPr>
              <a:lnSpc>
                <a:spcPts val="5968"/>
              </a:lnSpc>
              <a:spcBef>
                <a:spcPct val="0"/>
              </a:spcBef>
            </a:pPr>
            <a:r>
              <a:rPr lang="uk-UA" sz="3979" spc="39" dirty="0" smtClean="0">
                <a:solidFill>
                  <a:srgbClr val="000000"/>
                </a:solidFill>
                <a:latin typeface="Lato"/>
              </a:rPr>
              <a:t>3) Досягнення необхідного компромісу між швидкістю і згладжуванням </a:t>
            </a:r>
            <a:endParaRPr lang="en-US" sz="3979" spc="39" dirty="0">
              <a:solidFill>
                <a:srgbClr val="000000"/>
              </a:solidFill>
              <a:latin typeface="Lato"/>
            </a:endParaRPr>
          </a:p>
        </p:txBody>
      </p:sp>
      <p:sp>
        <p:nvSpPr>
          <p:cNvPr id="6" name="TextBox 3"/>
          <p:cNvSpPr txBox="1"/>
          <p:nvPr/>
        </p:nvSpPr>
        <p:spPr>
          <a:xfrm rot="-5400000">
            <a:off x="-3032346" y="4077952"/>
            <a:ext cx="8219129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uk-UA" sz="7000" spc="280" dirty="0" smtClean="0">
                <a:solidFill>
                  <a:srgbClr val="FBFDF4"/>
                </a:solidFill>
                <a:latin typeface="Oswald"/>
              </a:rPr>
              <a:t>ПЕРЕВАГИ АЛГОРИТМУ</a:t>
            </a:r>
            <a:endParaRPr lang="en-US" sz="7000" spc="280" dirty="0">
              <a:solidFill>
                <a:srgbClr val="FBFDF4"/>
              </a:solidFill>
              <a:latin typeface="Oswald"/>
            </a:endParaRPr>
          </a:p>
        </p:txBody>
      </p:sp>
      <p:sp>
        <p:nvSpPr>
          <p:cNvPr id="13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+mj-lt"/>
              </a:rPr>
              <a:t>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410647" y="1028700"/>
            <a:ext cx="16667946" cy="8229600"/>
          </a:xfrm>
          <a:prstGeom prst="rect">
            <a:avLst/>
          </a:prstGeom>
          <a:solidFill>
            <a:srgbClr val="C29A74">
              <a:alpha val="6667"/>
            </a:srgbClr>
          </a:solidFill>
        </p:spPr>
      </p:sp>
      <p:sp>
        <p:nvSpPr>
          <p:cNvPr id="3" name="AutoShape 3"/>
          <p:cNvSpPr/>
          <p:nvPr/>
        </p:nvSpPr>
        <p:spPr>
          <a:xfrm rot="-5400000">
            <a:off x="11990591" y="4004552"/>
            <a:ext cx="10811317" cy="2277896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126" y="2335672"/>
            <a:ext cx="5486400" cy="5486400"/>
          </a:xfrm>
          <a:prstGeom prst="rect">
            <a:avLst/>
          </a:prstGeom>
        </p:spPr>
      </p:pic>
      <p:sp>
        <p:nvSpPr>
          <p:cNvPr id="11" name="TextBox 4"/>
          <p:cNvSpPr txBox="1"/>
          <p:nvPr/>
        </p:nvSpPr>
        <p:spPr>
          <a:xfrm rot="5400000">
            <a:off x="13183055" y="4709921"/>
            <a:ext cx="8200117" cy="867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uk-UA" sz="5500" spc="447" dirty="0" smtClean="0">
                <a:solidFill>
                  <a:srgbClr val="FBFDF4"/>
                </a:solidFill>
                <a:latin typeface="Oswald"/>
              </a:rPr>
              <a:t>КЛІТИННІ АВТОМАТИ В ПГ</a:t>
            </a:r>
            <a:endParaRPr lang="en-US" sz="5500" spc="447" dirty="0">
              <a:solidFill>
                <a:srgbClr val="FBFDF4"/>
              </a:solidFill>
              <a:latin typeface="Oswald"/>
            </a:endParaRPr>
          </a:p>
        </p:txBody>
      </p:sp>
      <p:sp>
        <p:nvSpPr>
          <p:cNvPr id="12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+mj-lt"/>
              </a:rPr>
              <a:t>8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80126" y="819150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400" dirty="0" smtClean="0"/>
              <a:t>Традиційна процедурна генерація з застосуванням  клітинних автоматів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796923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D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11990589" y="4004552"/>
            <a:ext cx="10811317" cy="2277896"/>
          </a:xfrm>
          <a:prstGeom prst="rect">
            <a:avLst/>
          </a:prstGeom>
          <a:solidFill>
            <a:srgbClr val="C29A74">
              <a:alpha val="49804"/>
            </a:srgbClr>
          </a:solidFill>
        </p:spPr>
      </p:sp>
      <p:sp>
        <p:nvSpPr>
          <p:cNvPr id="4" name="TextBox 4"/>
          <p:cNvSpPr txBox="1"/>
          <p:nvPr/>
        </p:nvSpPr>
        <p:spPr>
          <a:xfrm rot="5400000">
            <a:off x="13183055" y="4708446"/>
            <a:ext cx="8200117" cy="870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599" spc="447" dirty="0" smtClean="0">
                <a:solidFill>
                  <a:srgbClr val="FBFDF4"/>
                </a:solidFill>
                <a:latin typeface="Oswald"/>
              </a:rPr>
              <a:t>ПРОТОТИП </a:t>
            </a:r>
            <a:r>
              <a:rPr lang="uk-UA" sz="5599" spc="447" dirty="0" smtClean="0">
                <a:solidFill>
                  <a:srgbClr val="FBFDF4"/>
                </a:solidFill>
                <a:latin typeface="Oswald"/>
              </a:rPr>
              <a:t>У </a:t>
            </a:r>
            <a:r>
              <a:rPr lang="en-US" sz="5599" spc="447" dirty="0" smtClean="0">
                <a:solidFill>
                  <a:srgbClr val="FBFDF4"/>
                </a:solidFill>
                <a:latin typeface="Oswald"/>
              </a:rPr>
              <a:t>РОБОТІ</a:t>
            </a:r>
            <a:endParaRPr lang="en-US" sz="5599" spc="447" dirty="0">
              <a:solidFill>
                <a:srgbClr val="FBFDF4"/>
              </a:solidFill>
              <a:latin typeface="Oswald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1" y="1253862"/>
            <a:ext cx="13944600" cy="777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Нижний колонтитул 8"/>
          <p:cNvSpPr txBox="1">
            <a:spLocks/>
          </p:cNvSpPr>
          <p:nvPr/>
        </p:nvSpPr>
        <p:spPr>
          <a:xfrm>
            <a:off x="14554200" y="927731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+mj-lt"/>
              </a:rPr>
              <a:t>9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62601" y="9226941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400" dirty="0" smtClean="0"/>
              <a:t>Процедурна генерація з застосуванням  асинхронних клітинних автоматів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151841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451</Words>
  <Application>Microsoft Office PowerPoint</Application>
  <PresentationFormat>Произвольный</PresentationFormat>
  <Paragraphs>79</Paragraphs>
  <Slides>15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Oswald</vt:lpstr>
      <vt:lpstr>Lato Italics</vt:lpstr>
      <vt:lpstr>Lato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ПРОГРАМНА РЕАЛІЗАЦІЯ СИНТЕТИЧНОГО АЛГОРИТМУ ПРОЦЕДУРНОЇ ГЕНЕРАЦІЇ ІГРОВИХ 2D ПРОСТОРІВ</dc:title>
  <dc:creator>Oleh Hryhorovych</dc:creator>
  <cp:lastModifiedBy>Oleh Hryhorovych</cp:lastModifiedBy>
  <cp:revision>26</cp:revision>
  <dcterms:created xsi:type="dcterms:W3CDTF">2006-08-16T00:00:00Z</dcterms:created>
  <dcterms:modified xsi:type="dcterms:W3CDTF">2022-05-27T11:29:22Z</dcterms:modified>
  <dc:identifier>DAEgCc0B_AA</dc:identifier>
</cp:coreProperties>
</file>

<file path=docProps/thumbnail.jpeg>
</file>